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3"/>
  </p:notesMasterIdLst>
  <p:sldIdLst>
    <p:sldId id="257" r:id="rId2"/>
    <p:sldId id="324" r:id="rId3"/>
    <p:sldId id="323" r:id="rId4"/>
    <p:sldId id="259" r:id="rId5"/>
    <p:sldId id="260" r:id="rId6"/>
    <p:sldId id="263" r:id="rId7"/>
    <p:sldId id="262" r:id="rId8"/>
    <p:sldId id="312" r:id="rId9"/>
    <p:sldId id="261" r:id="rId10"/>
    <p:sldId id="311" r:id="rId11"/>
    <p:sldId id="327" r:id="rId12"/>
    <p:sldId id="321" r:id="rId13"/>
    <p:sldId id="322" r:id="rId14"/>
    <p:sldId id="325" r:id="rId15"/>
    <p:sldId id="271" r:id="rId16"/>
    <p:sldId id="331" r:id="rId17"/>
    <p:sldId id="332" r:id="rId18"/>
    <p:sldId id="333" r:id="rId19"/>
    <p:sldId id="300" r:id="rId20"/>
    <p:sldId id="301" r:id="rId21"/>
    <p:sldId id="302" r:id="rId22"/>
    <p:sldId id="303" r:id="rId23"/>
    <p:sldId id="304" r:id="rId24"/>
    <p:sldId id="318" r:id="rId25"/>
    <p:sldId id="317" r:id="rId26"/>
    <p:sldId id="289" r:id="rId27"/>
    <p:sldId id="328" r:id="rId28"/>
    <p:sldId id="288" r:id="rId29"/>
    <p:sldId id="287" r:id="rId30"/>
    <p:sldId id="286" r:id="rId31"/>
    <p:sldId id="294" r:id="rId32"/>
    <p:sldId id="290" r:id="rId33"/>
    <p:sldId id="299" r:id="rId34"/>
    <p:sldId id="278" r:id="rId35"/>
    <p:sldId id="279" r:id="rId36"/>
    <p:sldId id="297" r:id="rId37"/>
    <p:sldId id="280" r:id="rId38"/>
    <p:sldId id="336" r:id="rId39"/>
    <p:sldId id="337" r:id="rId40"/>
    <p:sldId id="335" r:id="rId41"/>
    <p:sldId id="309" r:id="rId42"/>
    <p:sldId id="291" r:id="rId43"/>
    <p:sldId id="329" r:id="rId44"/>
    <p:sldId id="308" r:id="rId45"/>
    <p:sldId id="330" r:id="rId46"/>
    <p:sldId id="319" r:id="rId47"/>
    <p:sldId id="320" r:id="rId48"/>
    <p:sldId id="282" r:id="rId49"/>
    <p:sldId id="283" r:id="rId50"/>
    <p:sldId id="284" r:id="rId51"/>
    <p:sldId id="298" r:id="rId5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A00"/>
    <a:srgbClr val="FBD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>
      <p:cViewPr varScale="1">
        <p:scale>
          <a:sx n="102" d="100"/>
          <a:sy n="102" d="100"/>
        </p:scale>
        <p:origin x="-133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6/20/2016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CiT v PT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6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7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7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11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FDCA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dirty="0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| GSI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GSI 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6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8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r>
              <a:rPr lang="en-US" dirty="0"/>
              <a:t>In Silico Comparison of Photons versus Carbon Ions in Single Fraction Therapy</a:t>
            </a:r>
            <a:r>
              <a:rPr lang="sl-SI" dirty="0"/>
              <a:t/>
            </a:r>
            <a:br>
              <a:rPr lang="sl-SI" dirty="0"/>
            </a:br>
            <a:r>
              <a:rPr lang="en-US" dirty="0"/>
              <a:t>of Lung Cancer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effects</a:t>
            </a:r>
          </a:p>
        </p:txBody>
      </p:sp>
      <p:pic>
        <p:nvPicPr>
          <p:cNvPr id="4" name="PhasesInterplay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016" y="2272077"/>
            <a:ext cx="3400037" cy="2637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7962" y="2039362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1314605" y="5146299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  <p:sp>
        <p:nvSpPr>
          <p:cNvPr id="7" name="Rechteck 2"/>
          <p:cNvSpPr/>
          <p:nvPr/>
        </p:nvSpPr>
        <p:spPr>
          <a:xfrm>
            <a:off x="5796136" y="5146299"/>
            <a:ext cx="2364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C. Graeff, GSI</a:t>
            </a:r>
          </a:p>
        </p:txBody>
      </p:sp>
    </p:spTree>
    <p:extLst>
      <p:ext uri="{BB962C8B-B14F-4D97-AF65-F5344CB8AC3E}">
        <p14:creationId xmlns:p14="http://schemas.microsoft.com/office/powerpoint/2010/main" val="656072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 Silico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1" y="1620000"/>
            <a:ext cx="5652160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23 lung cancer patients were actually treated with SBRT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Treatment plans were generated for active scanning carbon-ions (PT)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Comparision: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sl-SI" sz="1600" dirty="0"/>
              <a:t>Dose to the tumor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sl-SI" sz="1600" dirty="0"/>
              <a:t>Dose to critical organs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sl-SI" sz="1600" dirty="0"/>
              <a:t>Dose escalation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5" y="3068960"/>
            <a:ext cx="3198785" cy="2400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5485609"/>
            <a:ext cx="2714215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3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896252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– General Group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4221426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</a:t>
            </a:r>
            <a:r>
              <a:rPr lang="sl-SI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 (each tumor 1 x 24 </a:t>
            </a:r>
            <a:r>
              <a:rPr lang="en-US" dirty="0" err="1"/>
              <a:t>Gy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2.9 cm</a:t>
            </a:r>
            <a:r>
              <a:rPr lang="en-US" baseline="30000" dirty="0"/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field uniform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LEM IV biological model </a:t>
            </a:r>
          </a:p>
          <a:p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1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Dose 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10 dose calculations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Without motion, static (2x</a:t>
            </a:r>
            <a:r>
              <a:rPr lang="en-US" dirty="0" smtClean="0"/>
              <a:t>)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7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 &amp; Quality Assurance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72816"/>
            <a:ext cx="5395616" cy="4464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registration: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996" y="479715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registration: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3933056"/>
            <a:ext cx="8136904" cy="237626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8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 &amp; Quality Assurance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72816"/>
            <a:ext cx="5395616" cy="4464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registration: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996" y="479715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registration:</a:t>
            </a:r>
          </a:p>
        </p:txBody>
      </p:sp>
    </p:spTree>
    <p:extLst>
      <p:ext uri="{BB962C8B-B14F-4D97-AF65-F5344CB8AC3E}">
        <p14:creationId xmlns:p14="http://schemas.microsoft.com/office/powerpoint/2010/main" val="3271294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Dose 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10 dose calculations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Without motion, static (2x)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 motion, without compensation, 4D-interplay (4x)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 motion, with compensation, 4D-rescanning (4x)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3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2420888"/>
            <a:ext cx="6823075" cy="275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9752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12160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46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45956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75" y="2568526"/>
            <a:ext cx="7262934" cy="2554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Examples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94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Tumors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19250"/>
            <a:ext cx="6340095" cy="4479925"/>
          </a:xfrm>
        </p:spPr>
      </p:pic>
      <p:sp>
        <p:nvSpPr>
          <p:cNvPr id="5" name="Rectangle 4"/>
          <p:cNvSpPr/>
          <p:nvPr/>
        </p:nvSpPr>
        <p:spPr>
          <a:xfrm>
            <a:off x="1331640" y="1619250"/>
            <a:ext cx="3960440" cy="4402038"/>
          </a:xfrm>
          <a:prstGeom prst="rect">
            <a:avLst/>
          </a:prstGeom>
          <a:solidFill>
            <a:srgbClr val="FD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158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Dose to Critical Organs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8115511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1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Dose to Critical Organs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417647" cy="4479925"/>
          </a:xfrm>
        </p:spPr>
      </p:pic>
    </p:spTree>
    <p:extLst>
      <p:ext uri="{BB962C8B-B14F-4D97-AF65-F5344CB8AC3E}">
        <p14:creationId xmlns:p14="http://schemas.microsoft.com/office/powerpoint/2010/main" val="786675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209600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with Multiple Tumors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3633028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1944216" cy="16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16832"/>
            <a:ext cx="2080796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787793"/>
            <a:ext cx="3909454" cy="308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1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251788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805999"/>
            <a:ext cx="3909454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636912"/>
            <a:ext cx="4105053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7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669674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patients, 24 tumors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3 tumors in 2 patients received 3 x 9 </a:t>
            </a:r>
            <a:r>
              <a:rPr lang="en-US" sz="1800" dirty="0" err="1"/>
              <a:t>Gy</a:t>
            </a:r>
            <a:endParaRPr lang="en-US" sz="1800" dirty="0"/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1 tumor received 5 x 7 </a:t>
            </a:r>
            <a:r>
              <a:rPr lang="en-US" sz="1800" dirty="0" err="1"/>
              <a:t>Gy</a:t>
            </a:r>
            <a:endParaRPr lang="en-US" sz="1800" dirty="0"/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All others 1 x 24 </a:t>
            </a:r>
            <a:r>
              <a:rPr lang="en-US" sz="1800" dirty="0" err="1"/>
              <a:t>Gy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4.1 cm</a:t>
            </a:r>
            <a:r>
              <a:rPr lang="en-US" baseline="30000" dirty="0"/>
              <a:t>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 5.9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critical organs in close vicinity to the tumor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Intensity modulated particle therapy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4594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Dose calculation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8 dose calculation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2 optimizations, each 4 breathing patterns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 escalation for 3 patients to 1 x 24Gy</a:t>
            </a:r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6689" y="2348880"/>
            <a:ext cx="4283543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721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48880"/>
            <a:ext cx="8456637" cy="2866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5880" y="2348880"/>
            <a:ext cx="4284000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2375880" y="4941168"/>
            <a:ext cx="4284000" cy="360040"/>
          </a:xfrm>
          <a:prstGeom prst="rect">
            <a:avLst/>
          </a:prstGeom>
          <a:solidFill>
            <a:schemeClr val="accent6">
              <a:lumMod val="40000"/>
              <a:lumOff val="60000"/>
              <a:alpha val="18824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89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413415"/>
            <a:ext cx="8489974" cy="2775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59632" y="3073765"/>
            <a:ext cx="2448272" cy="1519283"/>
            <a:chOff x="1259632" y="3073765"/>
            <a:chExt cx="2448272" cy="1519283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8144" y="3073765"/>
            <a:ext cx="2448272" cy="1519283"/>
            <a:chOff x="1259632" y="3073765"/>
            <a:chExt cx="2448272" cy="1519283"/>
          </a:xfrm>
        </p:grpSpPr>
        <p:sp>
          <p:nvSpPr>
            <p:cNvPr id="15" name="TextBox 1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Critical Organs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717598"/>
              </p:ext>
            </p:extLst>
          </p:nvPr>
        </p:nvGraphicFramePr>
        <p:xfrm>
          <a:off x="1475656" y="1628800"/>
          <a:ext cx="6696744" cy="473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656" y="1628800"/>
                        <a:ext cx="6696744" cy="473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Escalation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3556335" cy="2456616"/>
          </a:xfrm>
        </p:spPr>
      </p:pic>
      <p:sp>
        <p:nvSpPr>
          <p:cNvPr id="8" name="TextBox 7"/>
          <p:cNvSpPr txBox="1"/>
          <p:nvPr/>
        </p:nvSpPr>
        <p:spPr>
          <a:xfrm>
            <a:off x="1237599" y="473352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tumor:    1 x 22 </a:t>
            </a:r>
            <a:r>
              <a:rPr lang="en-US" dirty="0" err="1" smtClean="0"/>
              <a:t>Gy</a:t>
            </a:r>
            <a:endParaRPr lang="en-US" dirty="0" smtClean="0"/>
          </a:p>
          <a:p>
            <a:r>
              <a:rPr lang="en-US" dirty="0" smtClean="0"/>
              <a:t>2 tumors:  1 x 21 </a:t>
            </a:r>
            <a:r>
              <a:rPr lang="en-US" dirty="0" err="1" smtClean="0"/>
              <a:t>Gy</a:t>
            </a:r>
            <a:endParaRPr lang="en-US" dirty="0" smtClean="0"/>
          </a:p>
          <a:p>
            <a:r>
              <a:rPr lang="en-US" dirty="0" smtClean="0"/>
              <a:t>2 tumors:  3 x 9   </a:t>
            </a:r>
            <a:r>
              <a:rPr lang="en-US" dirty="0" err="1" smtClean="0"/>
              <a:t>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71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Escalation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3556335" cy="245661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76" y="1917540"/>
            <a:ext cx="3556068" cy="245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1274" y="501052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tumors:    1 x 24 </a:t>
            </a:r>
            <a:r>
              <a:rPr lang="en-US" dirty="0" err="1" smtClean="0"/>
              <a:t>Gy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237599" y="473352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tumor:    1 x 22 </a:t>
            </a:r>
            <a:r>
              <a:rPr lang="en-US" dirty="0" err="1" smtClean="0"/>
              <a:t>Gy</a:t>
            </a:r>
            <a:endParaRPr lang="en-US" dirty="0" smtClean="0"/>
          </a:p>
          <a:p>
            <a:r>
              <a:rPr lang="en-US" dirty="0" smtClean="0"/>
              <a:t>2 tumors:  1 x 21 </a:t>
            </a:r>
            <a:r>
              <a:rPr lang="en-US" dirty="0" err="1" smtClean="0"/>
              <a:t>Gy</a:t>
            </a:r>
            <a:endParaRPr lang="en-US" dirty="0" smtClean="0"/>
          </a:p>
          <a:p>
            <a:r>
              <a:rPr lang="en-US" dirty="0" smtClean="0"/>
              <a:t>2 tumors:  3 x 9   </a:t>
            </a:r>
            <a:r>
              <a:rPr lang="en-US" dirty="0" err="1" smtClean="0"/>
              <a:t>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99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FDC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FDCA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Escalation</a:t>
            </a:r>
            <a:endParaRPr lang="de-DE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536976"/>
              </p:ext>
            </p:extLst>
          </p:nvPr>
        </p:nvGraphicFramePr>
        <p:xfrm>
          <a:off x="2483768" y="4471979"/>
          <a:ext cx="3744415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Graph" r:id="rId3" imgW="2879640" imgH="1439640" progId="Origin50.Graph">
                  <p:embed/>
                </p:oleObj>
              </mc:Choice>
              <mc:Fallback>
                <p:oleObj name="Graph" r:id="rId3" imgW="2879640" imgH="1439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8" y="4471979"/>
                        <a:ext cx="3744415" cy="1872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3556335" cy="245661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76" y="1917540"/>
            <a:ext cx="3556068" cy="24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1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4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3645024"/>
            <a:ext cx="7920880" cy="21602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7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07504" y="1844824"/>
          <a:ext cx="5487697" cy="38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44824"/>
                        <a:ext cx="5487697" cy="387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322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940018"/>
              </p:ext>
            </p:extLst>
          </p:nvPr>
        </p:nvGraphicFramePr>
        <p:xfrm>
          <a:off x="107504" y="1844824"/>
          <a:ext cx="5487697" cy="38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44824"/>
                        <a:ext cx="5487697" cy="387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952000" y="2060848"/>
            <a:ext cx="360000" cy="3456384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51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07504" y="1844824"/>
          <a:ext cx="5487697" cy="38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44824"/>
                        <a:ext cx="5487697" cy="387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952000" y="2052000"/>
            <a:ext cx="360000" cy="3492000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984668" y="2780928"/>
          <a:ext cx="4032448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Graph" r:id="rId5" imgW="2879640" imgH="1439640" progId="Origin50.Graph">
                  <p:embed/>
                </p:oleObj>
              </mc:Choice>
              <mc:Fallback>
                <p:oleObj name="Graph" r:id="rId5" imgW="2879640" imgH="1439640" progId="Origin50.Graph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4668" y="2780928"/>
                        <a:ext cx="4032448" cy="2016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02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357001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22797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delivers the same dose to tumors as SBRT,</a:t>
            </a:r>
          </a:p>
          <a:p>
            <a:pPr marL="0" indent="0"/>
            <a:r>
              <a:rPr lang="en-US" dirty="0"/>
              <a:t>     while depositing significantly less dose to normal tissue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Patients with large or multiple tumors would especially benefit from PT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PT should be considered as a </a:t>
            </a:r>
            <a:r>
              <a:rPr lang="en-US" b="1" dirty="0" smtClean="0"/>
              <a:t>treatment </a:t>
            </a:r>
            <a:r>
              <a:rPr lang="en-US" b="1" dirty="0"/>
              <a:t>modality for lung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Phase III Randomized Trial Comparing Overall Survival After Photon Versus Proton Chemoradiotherapy for Inoperable Stage II-IIIB NSCLC</a:t>
            </a:r>
            <a:r>
              <a:rPr lang="sl-SI" dirty="0"/>
              <a:t> (</a:t>
            </a:r>
            <a:r>
              <a:rPr lang="en-US" dirty="0"/>
              <a:t>RTOG</a:t>
            </a:r>
            <a:r>
              <a:rPr lang="sl-SI" dirty="0"/>
              <a:t> 1308), started in 2014, passive scattering proton therapy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lung cancer patients treated with active scanning carbon-ions at NIRS, Chiba (Japan)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Löwe?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Stereotactic Body Radiation Treatment (SBRT)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28974"/>
            <a:ext cx="6048672" cy="461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48" y="5644753"/>
            <a:ext cx="170118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939" y="1556792"/>
            <a:ext cx="1459829" cy="2817112"/>
          </a:xfrm>
        </p:spPr>
        <p:txBody>
          <a:bodyPr/>
          <a:lstStyle/>
          <a:p>
            <a:pPr algn="ctr"/>
            <a:r>
              <a:rPr lang="sl-SI" b="1" dirty="0"/>
              <a:t>GSI</a:t>
            </a:r>
          </a:p>
          <a:p>
            <a:r>
              <a:rPr lang="sl-SI" dirty="0"/>
              <a:t>C. Graeff</a:t>
            </a:r>
          </a:p>
          <a:p>
            <a:r>
              <a:rPr lang="sl-SI" dirty="0"/>
              <a:t>M. Durante</a:t>
            </a:r>
          </a:p>
          <a:p>
            <a:pPr marL="0" indent="0"/>
            <a:r>
              <a:rPr lang="sl-SI" dirty="0"/>
              <a:t>A. </a:t>
            </a:r>
            <a:r>
              <a:rPr lang="sl-SI" dirty="0" smtClean="0"/>
              <a:t>Eich</a:t>
            </a:r>
            <a:r>
              <a:rPr lang="de-DE" dirty="0" smtClean="0"/>
              <a:t>h</a:t>
            </a:r>
            <a:r>
              <a:rPr lang="sl-SI" dirty="0" smtClean="0"/>
              <a:t>orn</a:t>
            </a:r>
            <a:endParaRPr lang="sl-SI" dirty="0"/>
          </a:p>
          <a:p>
            <a:pPr marL="0" indent="0"/>
            <a:r>
              <a:rPr lang="sl-SI" dirty="0"/>
              <a:t>M. Prall</a:t>
            </a:r>
          </a:p>
          <a:p>
            <a:pPr marL="0" indent="0"/>
            <a:r>
              <a:rPr lang="sl-SI" dirty="0"/>
              <a:t>S. Hild </a:t>
            </a:r>
          </a:p>
          <a:p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48117" y="2204864"/>
            <a:ext cx="1728192" cy="245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FC</a:t>
            </a:r>
            <a:endParaRPr lang="sl-SI" kern="0" dirty="0"/>
          </a:p>
          <a:p>
            <a:r>
              <a:rPr lang="sl-SI" kern="0" dirty="0"/>
              <a:t>J. Stroom</a:t>
            </a:r>
          </a:p>
          <a:p>
            <a:r>
              <a:rPr lang="sl-SI" kern="0" dirty="0"/>
              <a:t>C. Greco</a:t>
            </a:r>
          </a:p>
          <a:p>
            <a:r>
              <a:rPr lang="sl-SI" kern="0" dirty="0"/>
              <a:t>N. Pimentel</a:t>
            </a:r>
          </a:p>
          <a:p>
            <a:r>
              <a:rPr lang="sl-SI" kern="0" dirty="0"/>
              <a:t>S. Vierra</a:t>
            </a:r>
            <a:endParaRPr lang="de-DE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56176" y="3068960"/>
            <a:ext cx="230677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UK Erlangen</a:t>
            </a:r>
          </a:p>
          <a:p>
            <a:r>
              <a:rPr lang="sl-SI" kern="0" dirty="0"/>
              <a:t>C. Bert</a:t>
            </a:r>
          </a:p>
          <a:p>
            <a:r>
              <a:rPr lang="sl-SI" kern="0" dirty="0"/>
              <a:t>T. Brandt</a:t>
            </a:r>
          </a:p>
          <a:p>
            <a:r>
              <a:rPr lang="sl-SI" kern="0" dirty="0"/>
              <a:t>J. Wölfelschneider</a:t>
            </a:r>
            <a:endParaRPr lang="de-DE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77072"/>
            <a:ext cx="2592288" cy="825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094808"/>
            <a:ext cx="2714215" cy="792088"/>
          </a:xfrm>
          <a:prstGeom prst="rect">
            <a:avLst/>
          </a:prstGeom>
        </p:spPr>
      </p:pic>
      <p:pic>
        <p:nvPicPr>
          <p:cNvPr id="1026" name="Picture 2" descr="http://www.neuroonkologie.de/files/studycenters/14-universitaetsklinikum-erlang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517232"/>
            <a:ext cx="2562598" cy="6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Thank you for your attention.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4993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3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baseline="30000" dirty="0">
                    <a:solidFill>
                      <a:srgbClr val="4616F4"/>
                    </a:solidFill>
                  </a:rPr>
                  <a:t>12</a:t>
                </a:r>
                <a:r>
                  <a:rPr lang="de-DE" altLang="de-DE" sz="1400" dirty="0">
                    <a:solidFill>
                      <a:srgbClr val="4616F4"/>
                    </a:solidFill>
                  </a:rPr>
                  <a:t>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 dirty="0" err="1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 dirty="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68" y="1487347"/>
            <a:ext cx="2952328" cy="160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00" b="89824" l="9960" r="89940">
                        <a14:foregroundMark x1="38732" y1="5427" x2="38732" y2="5427"/>
                        <a14:foregroundMark x1="37123" y1="1900" x2="37123" y2="1900"/>
                        <a14:backgroundMark x1="79276" y1="25645" x2="79276" y2="25645"/>
                        <a14:backgroundMark x1="66700" y1="6377" x2="66700" y2="6377"/>
                        <a14:backgroundMark x1="94266" y1="23474" x2="94266" y2="23474"/>
                        <a14:backgroundMark x1="82696" y1="68928" x2="82093" y2="69471"/>
                        <a14:backgroundMark x1="69014" y1="96744" x2="69014" y2="96744"/>
                        <a14:backgroundMark x1="69014" y1="96744" x2="69014" y2="96744"/>
                        <a14:backgroundMark x1="36016" y1="94437" x2="36016" y2="94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5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 dirty="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08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68" y="1487347"/>
            <a:ext cx="2952328" cy="160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00" b="89824" l="9960" r="89940">
                        <a14:foregroundMark x1="38732" y1="5427" x2="38732" y2="5427"/>
                        <a14:foregroundMark x1="37123" y1="1900" x2="37123" y2="1900"/>
                        <a14:backgroundMark x1="79276" y1="25645" x2="79276" y2="25645"/>
                        <a14:backgroundMark x1="66700" y1="6377" x2="66700" y2="6377"/>
                        <a14:backgroundMark x1="94266" y1="23474" x2="94266" y2="23474"/>
                        <a14:backgroundMark x1="82696" y1="68928" x2="82093" y2="69471"/>
                        <a14:backgroundMark x1="69014" y1="96744" x2="69014" y2="96744"/>
                        <a14:backgroundMark x1="69014" y1="96744" x2="69014" y2="96744"/>
                        <a14:backgroundMark x1="36016" y1="94437" x2="36016" y2="94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pic>
        <p:nvPicPr>
          <p:cNvPr id="6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26" b="96854" l="9828" r="89970">
                        <a14:foregroundMark x1="36879" y1="2462" x2="36879" y2="2462"/>
                        <a14:foregroundMark x1="27052" y1="90971" x2="27052" y2="90971"/>
                        <a14:foregroundMark x1="29483" y1="96854" x2="29483" y2="96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15251"/>
            <a:ext cx="4105275" cy="304194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7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 dirty="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779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0</TotalTime>
  <Words>793</Words>
  <Application>Microsoft Office PowerPoint</Application>
  <PresentationFormat>On-screen Show (4:3)</PresentationFormat>
  <Paragraphs>192</Paragraphs>
  <Slides>51</Slides>
  <Notes>6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Präsentationsvorlage_BWL9</vt:lpstr>
      <vt:lpstr>Graph</vt:lpstr>
      <vt:lpstr>In Silico Comparison of Photons versus Carbon Ions in Single Fraction Therapy of Lung Cancer</vt:lpstr>
      <vt:lpstr>Outline</vt:lpstr>
      <vt:lpstr>Outline</vt:lpstr>
      <vt:lpstr>Introduction</vt:lpstr>
      <vt:lpstr>Stereotactic Body Radiation Treatment (SBRT)</vt:lpstr>
      <vt:lpstr>3D Treatment Plan Example</vt:lpstr>
      <vt:lpstr>3D Treatment Plan Example</vt:lpstr>
      <vt:lpstr>3D Treatment Plan Example</vt:lpstr>
      <vt:lpstr>3D Treatment Plan Example</vt:lpstr>
      <vt:lpstr>Motion effects</vt:lpstr>
      <vt:lpstr>In Silico Comparison</vt:lpstr>
      <vt:lpstr>Outline</vt:lpstr>
      <vt:lpstr>Outline</vt:lpstr>
      <vt:lpstr>Patient Data</vt:lpstr>
      <vt:lpstr>Dose calculations</vt:lpstr>
      <vt:lpstr>Deformable Image Registration &amp; Quality Assurance</vt:lpstr>
      <vt:lpstr>Deformable Image Registration &amp; Quality Assurance</vt:lpstr>
      <vt:lpstr>Dose calculations</vt:lpstr>
      <vt:lpstr>Results - Examples</vt:lpstr>
      <vt:lpstr>Results - Examples</vt:lpstr>
      <vt:lpstr>Results – Dose to Tumors</vt:lpstr>
      <vt:lpstr>Results - Dose to Critical Organs</vt:lpstr>
      <vt:lpstr>Results - Dose to Critical Organs</vt:lpstr>
      <vt:lpstr>Outline</vt:lpstr>
      <vt:lpstr>Outline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Patient Data</vt:lpstr>
      <vt:lpstr>Dose calculation</vt:lpstr>
      <vt:lpstr>Results – Dose to the Tumors</vt:lpstr>
      <vt:lpstr>Results - Example</vt:lpstr>
      <vt:lpstr>Results – Dose to the Tumors</vt:lpstr>
      <vt:lpstr>Results - Example</vt:lpstr>
      <vt:lpstr>Results – Dose to Critical Organs</vt:lpstr>
      <vt:lpstr>Results – Dose Escalation</vt:lpstr>
      <vt:lpstr>Results – Dose Escalation</vt:lpstr>
      <vt:lpstr>Results – Dose Escalation</vt:lpstr>
      <vt:lpstr>Clinical Trial RTOG 0617</vt:lpstr>
      <vt:lpstr>Clinical Trial RTOG 0617</vt:lpstr>
      <vt:lpstr>Clinical Trial RTOG 0617</vt:lpstr>
      <vt:lpstr>Clinical Trial RTOG 0617</vt:lpstr>
      <vt:lpstr>Clinical Trial RTOG 0617</vt:lpstr>
      <vt:lpstr>Outline</vt:lpstr>
      <vt:lpstr>Outline</vt:lpstr>
      <vt:lpstr>Conclusions</vt:lpstr>
      <vt:lpstr>Outlook</vt:lpstr>
      <vt:lpstr>Acknowledgments</vt:lpstr>
      <vt:lpstr>Thank you for your attention.</vt:lpstr>
    </vt:vector>
  </TitlesOfParts>
  <Company>GSI Helmholzzentrum für Schwerionenforschung 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204</cp:revision>
  <dcterms:created xsi:type="dcterms:W3CDTF">2013-05-10T13:39:42Z</dcterms:created>
  <dcterms:modified xsi:type="dcterms:W3CDTF">2016-06-20T11:40:41Z</dcterms:modified>
</cp:coreProperties>
</file>